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57" r:id="rId3"/>
    <p:sldId id="279" r:id="rId4"/>
    <p:sldId id="258" r:id="rId5"/>
    <p:sldId id="259" r:id="rId6"/>
    <p:sldId id="260" r:id="rId7"/>
    <p:sldId id="280" r:id="rId8"/>
    <p:sldId id="261" r:id="rId9"/>
    <p:sldId id="269" r:id="rId10"/>
    <p:sldId id="262" r:id="rId11"/>
    <p:sldId id="281" r:id="rId12"/>
    <p:sldId id="263" r:id="rId13"/>
    <p:sldId id="273" r:id="rId14"/>
    <p:sldId id="264" r:id="rId15"/>
    <p:sldId id="292" r:id="rId16"/>
    <p:sldId id="293" r:id="rId17"/>
    <p:sldId id="294" r:id="rId18"/>
    <p:sldId id="274" r:id="rId19"/>
    <p:sldId id="266" r:id="rId20"/>
    <p:sldId id="295" r:id="rId21"/>
    <p:sldId id="267" r:id="rId22"/>
    <p:sldId id="296" r:id="rId23"/>
    <p:sldId id="282" r:id="rId24"/>
    <p:sldId id="268" r:id="rId25"/>
    <p:sldId id="286" r:id="rId26"/>
    <p:sldId id="288" r:id="rId27"/>
    <p:sldId id="270" r:id="rId28"/>
    <p:sldId id="289" r:id="rId29"/>
    <p:sldId id="290" r:id="rId30"/>
    <p:sldId id="291" r:id="rId31"/>
    <p:sldId id="287" r:id="rId32"/>
    <p:sldId id="298" r:id="rId33"/>
    <p:sldId id="297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72EF4-551F-4BA3-A0FD-BD6F81B7C24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B7E3-FC51-48EA-AFA0-99C6A27C0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3B7E3-FC51-48EA-AFA0-99C6A27C0B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3B7E3-FC51-48EA-AFA0-99C6A27C0BA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F9B755-66CF-4014-BA59-E54B872F5FC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F423C-3235-4A8B-B55E-E7022B03A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arkston11.pdf" TargetMode="External"/><Relationship Id="rId2" Type="http://schemas.openxmlformats.org/officeDocument/2006/relationships/hyperlink" Target="June%2027,%20Special%20Meeting%20Follow%20Up%20Repor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SA%20History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REAP%20Planning%202011-12%20revised%202.21.pdf" TargetMode="External"/><Relationship Id="rId2" Type="http://schemas.openxmlformats.org/officeDocument/2006/relationships/hyperlink" Target="Title%20Planning%202011-12%20revised%202.21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PSA%20Histor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Funding%20General%20Fund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istinguished%20Schools.pdf" TargetMode="External"/><Relationship Id="rId2" Type="http://schemas.openxmlformats.org/officeDocument/2006/relationships/hyperlink" Target="NCLB%202011/Report%20Card%202011/State%20of%20South%20Dakota%20Report%20Card%2020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NCLB%202011/Report%20Card%202011/Parkston%20High%20School%20Report%20Card%202011.pdf" TargetMode="External"/><Relationship Id="rId3" Type="http://schemas.openxmlformats.org/officeDocument/2006/relationships/hyperlink" Target="NCLB%202011/Report%20Card%202011/Parkston%20School%20District%20Report%20Card%202011.pdf" TargetMode="External"/><Relationship Id="rId7" Type="http://schemas.openxmlformats.org/officeDocument/2006/relationships/hyperlink" Target="NCLB%202011/Report%20Card%202011/Parkston%20Junior%20High%20Report%20Card%202011.pdf" TargetMode="External"/><Relationship Id="rId2" Type="http://schemas.openxmlformats.org/officeDocument/2006/relationships/hyperlink" Target="Parkston%20School%20Distric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NCLB%202011/Report%20Card%202011/Old%20Elm%20Springs%20Report%20Card%202011.pdf" TargetMode="External"/><Relationship Id="rId5" Type="http://schemas.openxmlformats.org/officeDocument/2006/relationships/hyperlink" Target="NCLB%202011/Report%20Card%202011/New%20Elm%20Springs%20Report%20Card%202011.pdf" TargetMode="External"/><Relationship Id="rId4" Type="http://schemas.openxmlformats.org/officeDocument/2006/relationships/hyperlink" Target="NCLB%202011/Report%20Card%202011/Parkston%20Elementary%20Report%20Card%202011.pdf" TargetMode="Externa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NCLB%202011/Assessment%202011/Parkston%20Elementary%20Assessment%20Report%202011.pdf" TargetMode="External"/><Relationship Id="rId7" Type="http://schemas.openxmlformats.org/officeDocument/2006/relationships/hyperlink" Target="NCLB%202011/Assessment%202011/Parkston%20High%20School%20Assessment%20Report%202011.pdf" TargetMode="External"/><Relationship Id="rId2" Type="http://schemas.openxmlformats.org/officeDocument/2006/relationships/hyperlink" Target="NCLB%202011/Assessment%202011/Parkston%20School%20District%20Assessment%20Report%20201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NCLB%202011/Assessment%202011/Parkston%20Junior%20High%20Assessment%20Report%202011.pdf" TargetMode="External"/><Relationship Id="rId5" Type="http://schemas.openxmlformats.org/officeDocument/2006/relationships/hyperlink" Target="NCLB%202011/Assessment%202011/Old%20Elm%20Springs%20Assessment%20Report%202011.pdf" TargetMode="External"/><Relationship Id="rId4" Type="http://schemas.openxmlformats.org/officeDocument/2006/relationships/hyperlink" Target="NCLB%202011/Assessment%202011/New%20Elm%20Springs%20Assessment%20Report%20201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unsterman%20Identifies%20PSD%20as%20High%20Achieving.mp3" TargetMode="External"/><Relationship Id="rId2" Type="http://schemas.openxmlformats.org/officeDocument/2006/relationships/hyperlink" Target="Composite%20ACT%20Scores%20(From%20DOE%20Data%20Collection)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m012.k12.sd.us/NCLB%20Data%202011/report_cards_2011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Parkston School District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2012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of the District Address  	</a:t>
            </a:r>
            <a:endParaRPr lang="en-US" dirty="0"/>
          </a:p>
        </p:txBody>
      </p:sp>
      <p:pic>
        <p:nvPicPr>
          <p:cNvPr id="1026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6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School Finance </a:t>
            </a:r>
          </a:p>
          <a:p>
            <a:pPr lvl="1"/>
            <a:r>
              <a:rPr lang="en-US" dirty="0" smtClean="0"/>
              <a:t>Overview of Funds</a:t>
            </a:r>
          </a:p>
          <a:p>
            <a:pPr lvl="1"/>
            <a:r>
              <a:rPr lang="en-US" dirty="0" smtClean="0"/>
              <a:t>Special Education</a:t>
            </a:r>
          </a:p>
          <a:p>
            <a:pPr lvl="1"/>
            <a:r>
              <a:rPr lang="en-US" dirty="0" smtClean="0"/>
              <a:t>Capital Outlay</a:t>
            </a:r>
          </a:p>
          <a:p>
            <a:pPr lvl="1"/>
            <a:r>
              <a:rPr lang="en-US" dirty="0" smtClean="0"/>
              <a:t>General Fund</a:t>
            </a:r>
          </a:p>
          <a:p>
            <a:pPr lvl="1"/>
            <a:r>
              <a:rPr lang="en-US" dirty="0" smtClean="0"/>
              <a:t>Other funds</a:t>
            </a:r>
          </a:p>
          <a:p>
            <a:pPr lvl="1"/>
            <a:r>
              <a:rPr lang="en-US" dirty="0" smtClean="0"/>
              <a:t>Future of school funding</a:t>
            </a:r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School finance is composed of a number of funds, each with a specific purpose and each with restrictions placed upon how funds can be used.</a:t>
            </a:r>
          </a:p>
          <a:p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End of Year Transfers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Review of Statistical Digest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Fiscal year ended June 30</a:t>
            </a:r>
          </a:p>
          <a:p>
            <a:r>
              <a:rPr lang="en-US" dirty="0" smtClean="0"/>
              <a:t>With all transfers calculated in</a:t>
            </a:r>
          </a:p>
          <a:p>
            <a:endParaRPr lang="en-US" dirty="0" smtClean="0"/>
          </a:p>
          <a:p>
            <a:r>
              <a:rPr lang="en-US" dirty="0" smtClean="0"/>
              <a:t>Our revenues were $3,701,425</a:t>
            </a:r>
          </a:p>
          <a:p>
            <a:endParaRPr lang="en-US" dirty="0" smtClean="0"/>
          </a:p>
          <a:p>
            <a:r>
              <a:rPr lang="en-US" dirty="0" smtClean="0"/>
              <a:t>Our Expenditures were $3,604,316</a:t>
            </a:r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Ended the year with a General Fund Balance of $1,491,217</a:t>
            </a:r>
          </a:p>
          <a:p>
            <a:r>
              <a:rPr lang="en-US" dirty="0" smtClean="0"/>
              <a:t>In comparison, in 2003 the district had a general fund balance of $523,398</a:t>
            </a:r>
          </a:p>
          <a:p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current fiscal year, we are very pleased with how our budget is playing out.  We have had some unexpected revenue and some expenses that have been reduced.</a:t>
            </a:r>
          </a:p>
          <a:p>
            <a:endParaRPr lang="en-US" dirty="0" smtClean="0"/>
          </a:p>
          <a:p>
            <a:r>
              <a:rPr lang="en-US" dirty="0" smtClean="0"/>
              <a:t>We anticipate our General Fund Balance to decrease in the coming years, with only a slight decrease this year.  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Declining enrollment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8.6% cut in PSA for current year  (However………….)</a:t>
            </a:r>
          </a:p>
          <a:p>
            <a:pPr marL="1097280" lvl="4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 One Time Money has blurred the lines of the per student allocation</a:t>
            </a:r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time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we are most appreciative of the “one time” money, we have to be very careful in how we spend this money.  We can not use it for ongoing expenses.</a:t>
            </a:r>
          </a:p>
          <a:p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PSA and One Time Money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“one time” options have further allowed us to keep hold of most of our reserves this year.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Time Dollars Used in this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$54,029 -  One time allocation from 2011 Legislature</a:t>
            </a:r>
          </a:p>
          <a:p>
            <a:r>
              <a:rPr lang="en-US" dirty="0" smtClean="0"/>
              <a:t>$38,990 –One time allocation from 2012 Legislature</a:t>
            </a:r>
          </a:p>
          <a:p>
            <a:r>
              <a:rPr lang="en-US" dirty="0" smtClean="0"/>
              <a:t>$54,000 – Paid by NAESP from Mr. Monson Salary</a:t>
            </a:r>
          </a:p>
          <a:p>
            <a:r>
              <a:rPr lang="en-US" dirty="0" smtClean="0"/>
              <a:t>$30,000 – Capital Outlay option that expires</a:t>
            </a:r>
          </a:p>
          <a:p>
            <a:endParaRPr lang="en-US" dirty="0" smtClean="0"/>
          </a:p>
          <a:p>
            <a:r>
              <a:rPr lang="en-US" dirty="0" smtClean="0"/>
              <a:t>$177,019 – Total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problem is, this money is gone and will not be replaced.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June we should close out our current budget with little impact on General Fund reserves.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2012-13 budget will be a different story as the aforementioned one-time options expire.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Revenue - $745,524</a:t>
            </a:r>
          </a:p>
          <a:p>
            <a:endParaRPr lang="en-US" dirty="0" smtClean="0"/>
          </a:p>
          <a:p>
            <a:r>
              <a:rPr lang="en-US" dirty="0" smtClean="0"/>
              <a:t>Expenditures - $713,745</a:t>
            </a:r>
          </a:p>
          <a:p>
            <a:endParaRPr lang="en-US" dirty="0" smtClean="0"/>
          </a:p>
          <a:p>
            <a:r>
              <a:rPr lang="en-US" dirty="0" smtClean="0"/>
              <a:t>Fund Balance - $173,814</a:t>
            </a:r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hard to predict what will happen in the SPED Fund.</a:t>
            </a:r>
          </a:p>
          <a:p>
            <a:r>
              <a:rPr lang="en-US" dirty="0" smtClean="0"/>
              <a:t>One student moving into the school district can throw any projected budget into the closet.</a:t>
            </a:r>
          </a:p>
          <a:p>
            <a:r>
              <a:rPr lang="en-US" dirty="0" smtClean="0"/>
              <a:t>Due to certain options available to us with the ARRA Federal Funds (Stimulus Money), we made an adjustment to this fund that will lower our ending year fund balance </a:t>
            </a:r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District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Achievement</a:t>
            </a:r>
          </a:p>
          <a:p>
            <a:pPr lvl="1"/>
            <a:r>
              <a:rPr lang="en-US" dirty="0" smtClean="0"/>
              <a:t>State-Wide Achievement Data</a:t>
            </a:r>
          </a:p>
          <a:p>
            <a:pPr lvl="1"/>
            <a:r>
              <a:rPr lang="en-US" dirty="0" smtClean="0"/>
              <a:t>School District Data</a:t>
            </a:r>
          </a:p>
          <a:p>
            <a:pPr lvl="1"/>
            <a:r>
              <a:rPr lang="en-US" dirty="0" smtClean="0"/>
              <a:t>ACT Test Scores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School Finance </a:t>
            </a:r>
          </a:p>
          <a:p>
            <a:pPr lvl="1"/>
            <a:r>
              <a:rPr lang="en-US" dirty="0" smtClean="0"/>
              <a:t>Overview of Funds</a:t>
            </a:r>
          </a:p>
          <a:p>
            <a:pPr lvl="1"/>
            <a:r>
              <a:rPr lang="en-US" dirty="0" smtClean="0"/>
              <a:t>Special Education</a:t>
            </a:r>
          </a:p>
          <a:p>
            <a:pPr lvl="1"/>
            <a:r>
              <a:rPr lang="en-US" dirty="0" smtClean="0"/>
              <a:t>Capital Outlay</a:t>
            </a:r>
          </a:p>
          <a:p>
            <a:pPr lvl="1"/>
            <a:r>
              <a:rPr lang="en-US" dirty="0" smtClean="0"/>
              <a:t>General Fund</a:t>
            </a:r>
          </a:p>
          <a:p>
            <a:pPr lvl="1"/>
            <a:r>
              <a:rPr lang="en-US" dirty="0" smtClean="0"/>
              <a:t>Other funds</a:t>
            </a:r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anticipate ending the fiscal year with the Special Education reserves depleted to an extent</a:t>
            </a:r>
          </a:p>
          <a:p>
            <a:endParaRPr lang="en-US" dirty="0" smtClean="0"/>
          </a:p>
          <a:p>
            <a:r>
              <a:rPr lang="en-US" dirty="0" smtClean="0"/>
              <a:t>State law tells us the minimum tax we can request and still receive state aid is $1.20 per thousand.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We have requested the minimum amount since 2009-10 school year.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Next year we may have to adjust our request up slightly to $1.30 to $1.40 per thousand.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Outlay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for capital improvements</a:t>
            </a:r>
          </a:p>
          <a:p>
            <a:r>
              <a:rPr lang="en-US" dirty="0" smtClean="0"/>
              <a:t>Transfers were made to pay certain items from this account  (ends June 30, 2014)</a:t>
            </a:r>
          </a:p>
          <a:p>
            <a:endParaRPr lang="en-US" dirty="0" smtClean="0"/>
          </a:p>
          <a:p>
            <a:r>
              <a:rPr lang="en-US" dirty="0" smtClean="0"/>
              <a:t>Revenue (All Local) $467,452</a:t>
            </a:r>
          </a:p>
          <a:p>
            <a:r>
              <a:rPr lang="en-US" dirty="0" smtClean="0"/>
              <a:t>Expenditures - $532,535</a:t>
            </a:r>
          </a:p>
          <a:p>
            <a:endParaRPr lang="en-US" dirty="0" smtClean="0"/>
          </a:p>
          <a:p>
            <a:r>
              <a:rPr lang="en-US" dirty="0" smtClean="0"/>
              <a:t>Fund Balance - $352,854</a:t>
            </a:r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Outlay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of today, it appears that the Capital Outlay fund balance will increase slightly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for retirement expenses</a:t>
            </a:r>
          </a:p>
          <a:p>
            <a:r>
              <a:rPr lang="en-US" dirty="0" smtClean="0"/>
              <a:t>Transfers were made to pay certain items from this account -$50,000</a:t>
            </a:r>
          </a:p>
          <a:p>
            <a:endParaRPr lang="en-US" dirty="0" smtClean="0"/>
          </a:p>
          <a:p>
            <a:r>
              <a:rPr lang="en-US" dirty="0" smtClean="0"/>
              <a:t>Revenue (All Local) $78,021</a:t>
            </a:r>
          </a:p>
          <a:p>
            <a:r>
              <a:rPr lang="en-US" dirty="0" smtClean="0"/>
              <a:t>Expenditures - $50,000</a:t>
            </a:r>
          </a:p>
          <a:p>
            <a:endParaRPr lang="en-US" dirty="0" smtClean="0"/>
          </a:p>
          <a:p>
            <a:r>
              <a:rPr lang="en-US" dirty="0" smtClean="0"/>
              <a:t>Fund Balance - $207,433</a:t>
            </a:r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Redemption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Parkston Elementary</a:t>
            </a:r>
          </a:p>
          <a:p>
            <a:endParaRPr lang="en-US" dirty="0" smtClean="0"/>
          </a:p>
          <a:p>
            <a:r>
              <a:rPr lang="en-US" dirty="0" smtClean="0"/>
              <a:t>Revenue - $278,144</a:t>
            </a:r>
          </a:p>
          <a:p>
            <a:endParaRPr lang="en-US" dirty="0" smtClean="0"/>
          </a:p>
          <a:p>
            <a:r>
              <a:rPr lang="en-US" dirty="0" smtClean="0"/>
              <a:t>Expenditures - $273,865</a:t>
            </a:r>
          </a:p>
          <a:p>
            <a:endParaRPr lang="en-US" dirty="0" smtClean="0"/>
          </a:p>
          <a:p>
            <a:r>
              <a:rPr lang="en-US" dirty="0" smtClean="0"/>
              <a:t>Last payment will be in June of 2018</a:t>
            </a:r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Title I funding projections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REAP funding projections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Sought Regarding Federal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have thoughts regarding our utilization of Federal Funds, please contact me.  We are always looking for feedback and members for the Consolidated Application Planning Committee.</a:t>
            </a:r>
          </a:p>
          <a:p>
            <a:endParaRPr lang="en-US" dirty="0" smtClean="0"/>
          </a:p>
          <a:p>
            <a:r>
              <a:rPr lang="en-US" dirty="0" smtClean="0"/>
              <a:t>Again the recommendation to the planning committee will be to eliminate replacement English classes in grades 7-9 and concentrate our efforts with early intervention.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Per ADM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year the State of South Dakota analyzes the average cost per student for each school district in the state.</a:t>
            </a:r>
          </a:p>
          <a:p>
            <a:endParaRPr lang="en-US" dirty="0" smtClean="0"/>
          </a:p>
          <a:p>
            <a:r>
              <a:rPr lang="en-US" dirty="0" smtClean="0"/>
              <a:t>2010-2011	$7,886	104 of 152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Legislative Action</a:t>
            </a:r>
          </a:p>
          <a:p>
            <a:pPr lvl="1"/>
            <a:r>
              <a:rPr lang="en-US" dirty="0" smtClean="0"/>
              <a:t>HB 1195 Preschool/Drivers Education Bill</a:t>
            </a:r>
          </a:p>
          <a:p>
            <a:pPr lvl="1"/>
            <a:r>
              <a:rPr lang="en-US" dirty="0" smtClean="0"/>
              <a:t>HB 1151 Residential Treatment Facilities</a:t>
            </a:r>
          </a:p>
          <a:p>
            <a:pPr lvl="1"/>
            <a:r>
              <a:rPr lang="en-US" dirty="0" smtClean="0"/>
              <a:t>HB 1234 Governor’s Omnibus Education Bill</a:t>
            </a:r>
          </a:p>
          <a:p>
            <a:pPr lvl="1"/>
            <a:r>
              <a:rPr lang="en-US" dirty="0" smtClean="0"/>
              <a:t>Funding bill</a:t>
            </a:r>
          </a:p>
          <a:p>
            <a:pPr lvl="1"/>
            <a:r>
              <a:rPr lang="en-US" dirty="0" smtClean="0"/>
              <a:t>HB 1137 – One time money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of the 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PSA One Time Money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District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Legislative Action</a:t>
            </a:r>
          </a:p>
          <a:p>
            <a:pPr lvl="1"/>
            <a:r>
              <a:rPr lang="en-US" dirty="0" smtClean="0"/>
              <a:t>Preschool/Drivers Education Bill</a:t>
            </a:r>
          </a:p>
          <a:p>
            <a:pPr lvl="1"/>
            <a:r>
              <a:rPr lang="en-US" dirty="0" smtClean="0"/>
              <a:t>HB 1151</a:t>
            </a:r>
          </a:p>
          <a:p>
            <a:pPr lvl="1"/>
            <a:r>
              <a:rPr lang="en-US" dirty="0" smtClean="0"/>
              <a:t>Governor’s Omnibus Education Bill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Outlook for Next Year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PSA Increase</a:t>
            </a:r>
          </a:p>
          <a:p>
            <a:pPr lvl="1"/>
            <a:r>
              <a:rPr lang="en-US" dirty="0" smtClean="0"/>
              <a:t>Initiated Measure</a:t>
            </a:r>
          </a:p>
          <a:p>
            <a:pPr lvl="1"/>
            <a:r>
              <a:rPr lang="en-US" dirty="0" smtClean="0"/>
              <a:t>Finances</a:t>
            </a:r>
          </a:p>
          <a:p>
            <a:pPr lvl="1"/>
            <a:r>
              <a:rPr lang="en-US" dirty="0" smtClean="0"/>
              <a:t>Recommendations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Dollars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the One Time Money and The PSA, what does this all really mean?</a:t>
            </a:r>
            <a:endParaRPr lang="en-US" dirty="0" smtClean="0">
              <a:hlinkClick r:id="rId2" action="ppaction://hlinkfile"/>
            </a:endParaRPr>
          </a:p>
          <a:p>
            <a:endParaRPr lang="en-US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Funding General Fund.pdf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	Currently we are looking at structural deficits in the General Fund and Federal Funds.</a:t>
            </a:r>
          </a:p>
          <a:p>
            <a:r>
              <a:rPr lang="en-US" dirty="0" smtClean="0"/>
              <a:t>2.	We have little option at some point to increase revenue or decrease expenditures.</a:t>
            </a:r>
          </a:p>
          <a:p>
            <a:pPr lvl="2"/>
            <a:r>
              <a:rPr lang="en-US" dirty="0" smtClean="0"/>
              <a:t>Increase Revenue</a:t>
            </a:r>
          </a:p>
          <a:p>
            <a:pPr lvl="3"/>
            <a:r>
              <a:rPr lang="en-US" dirty="0" smtClean="0"/>
              <a:t>State Government</a:t>
            </a:r>
          </a:p>
          <a:p>
            <a:pPr lvl="3"/>
            <a:r>
              <a:rPr lang="en-US" dirty="0" smtClean="0"/>
              <a:t>Federal Government</a:t>
            </a:r>
          </a:p>
          <a:p>
            <a:pPr lvl="3"/>
            <a:r>
              <a:rPr lang="en-US" dirty="0" smtClean="0"/>
              <a:t>Penny </a:t>
            </a:r>
            <a:r>
              <a:rPr lang="en-US" dirty="0" smtClean="0"/>
              <a:t>sales tax initiative</a:t>
            </a:r>
          </a:p>
          <a:p>
            <a:pPr lvl="3"/>
            <a:r>
              <a:rPr lang="en-US" dirty="0" smtClean="0"/>
              <a:t>Opt Out</a:t>
            </a:r>
          </a:p>
          <a:p>
            <a:pPr lvl="2"/>
            <a:r>
              <a:rPr lang="en-US" dirty="0" smtClean="0"/>
              <a:t>Decrease Expenditures </a:t>
            </a:r>
          </a:p>
          <a:p>
            <a:pPr lvl="3"/>
            <a:r>
              <a:rPr lang="en-US" dirty="0" smtClean="0"/>
              <a:t>Staffing</a:t>
            </a:r>
          </a:p>
          <a:p>
            <a:pPr lvl="3"/>
            <a:r>
              <a:rPr lang="en-US" dirty="0" smtClean="0"/>
              <a:t>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have shown you the high level of academic achievement we have accomplished.  We have distinguished schools and some of the highest ACT scores in the state.</a:t>
            </a:r>
          </a:p>
          <a:p>
            <a:endParaRPr lang="en-US" dirty="0" smtClean="0"/>
          </a:p>
          <a:p>
            <a:r>
              <a:rPr lang="en-US" dirty="0" smtClean="0"/>
              <a:t>I have also shown you that we are short of </a:t>
            </a:r>
            <a:r>
              <a:rPr lang="en-US" dirty="0" smtClean="0"/>
              <a:t>funding and that our per student expenditures are on the low end as compared to other school districts.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 this time, I am not willing to </a:t>
            </a:r>
            <a:r>
              <a:rPr lang="en-US" dirty="0" smtClean="0"/>
              <a:t>recommend</a:t>
            </a:r>
            <a:r>
              <a:rPr lang="en-US" dirty="0" smtClean="0"/>
              <a:t> </a:t>
            </a:r>
            <a:r>
              <a:rPr lang="en-US" dirty="0" smtClean="0"/>
              <a:t>anything </a:t>
            </a:r>
            <a:r>
              <a:rPr lang="en-US" dirty="0" smtClean="0"/>
              <a:t>that may </a:t>
            </a:r>
            <a:r>
              <a:rPr lang="en-US" dirty="0" smtClean="0"/>
              <a:t>jeopardize our high level of achievement.  Thus, the recommendations I will make to the board include: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788670" lvl="1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Maintain our high level of academic expectations.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Explore and prepare for the Governor’s Education plan.</a:t>
            </a:r>
          </a:p>
          <a:p>
            <a:pPr marL="514350" indent="-514350">
              <a:buAutoNum type="arabicPeriod"/>
            </a:pPr>
            <a:r>
              <a:rPr lang="en-US" dirty="0" smtClean="0"/>
              <a:t>Maintain our current </a:t>
            </a:r>
            <a:r>
              <a:rPr lang="en-US" dirty="0" smtClean="0"/>
              <a:t>programs, other than those identified </a:t>
            </a:r>
            <a:r>
              <a:rPr lang="en-US" dirty="0" smtClean="0"/>
              <a:t>during my presentation,</a:t>
            </a:r>
            <a:r>
              <a:rPr lang="en-US" dirty="0" smtClean="0"/>
              <a:t> along </a:t>
            </a:r>
            <a:r>
              <a:rPr lang="en-US" smtClean="0"/>
              <a:t>with current staffing </a:t>
            </a:r>
            <a:r>
              <a:rPr lang="en-US" dirty="0" smtClean="0"/>
              <a:t>	levels for 2012-13.</a:t>
            </a:r>
          </a:p>
          <a:p>
            <a:pPr marL="514350" indent="-514350">
              <a:buAutoNum type="arabicPeriod"/>
            </a:pPr>
            <a:r>
              <a:rPr lang="en-US" dirty="0" smtClean="0"/>
              <a:t>Wait to make any significant decisions until the initiated measure is decided.</a:t>
            </a:r>
          </a:p>
          <a:p>
            <a:pPr marL="514350" indent="-514350">
              <a:buAutoNum type="arabicPeriod"/>
            </a:pPr>
            <a:r>
              <a:rPr lang="en-US" dirty="0" smtClean="0"/>
              <a:t>Fund the 2012-13 budget with reserves and capital outlay option, which may necessitate an increase to the capital outlay levy.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Parkston School District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2012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of the District Address  	</a:t>
            </a:r>
            <a:endParaRPr lang="en-US" dirty="0"/>
          </a:p>
        </p:txBody>
      </p:sp>
      <p:pic>
        <p:nvPicPr>
          <p:cNvPr id="1026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6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of South Dakota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State of South Dakota Report Card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Schools in Need of Improvement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Distinguished Schools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Parkston School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REPORT CARDS</a:t>
            </a:r>
          </a:p>
          <a:p>
            <a:endParaRPr lang="en-US" dirty="0" smtClean="0">
              <a:hlinkClick r:id="rId2" action="ppaction://hlinkfile"/>
            </a:endParaRPr>
          </a:p>
          <a:p>
            <a:r>
              <a:rPr lang="en-US" dirty="0" smtClean="0">
                <a:hlinkClick r:id="rId3" action="ppaction://hlinkfile"/>
              </a:rPr>
              <a:t>Parkston School District 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Parkston Elementary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New Elm Springs</a:t>
            </a:r>
            <a:endParaRPr lang="en-US" dirty="0" smtClean="0"/>
          </a:p>
          <a:p>
            <a:r>
              <a:rPr lang="en-US" dirty="0" smtClean="0">
                <a:hlinkClick r:id="rId6" action="ppaction://hlinkfile"/>
              </a:rPr>
              <a:t>Old Elm Springs</a:t>
            </a:r>
            <a:endParaRPr lang="en-US" dirty="0" smtClean="0"/>
          </a:p>
          <a:p>
            <a:r>
              <a:rPr lang="en-US" dirty="0" smtClean="0">
                <a:hlinkClick r:id="rId7" action="ppaction://hlinkfile"/>
              </a:rPr>
              <a:t>Parkston Junior High</a:t>
            </a:r>
            <a:endParaRPr lang="en-US" dirty="0" smtClean="0"/>
          </a:p>
          <a:p>
            <a:r>
              <a:rPr lang="en-US" dirty="0" smtClean="0">
                <a:hlinkClick r:id="rId8" action="ppaction://hlinkfile"/>
              </a:rPr>
              <a:t>Parkston High School</a:t>
            </a:r>
            <a:endParaRPr lang="en-US" dirty="0" smtClean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Parkston School District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Parkston Elementary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New Elm Springs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Old Elm Springs</a:t>
            </a:r>
            <a:endParaRPr lang="en-US" dirty="0" smtClean="0"/>
          </a:p>
          <a:p>
            <a:r>
              <a:rPr lang="en-US" dirty="0" smtClean="0">
                <a:hlinkClick r:id="rId6" action="ppaction://hlinkfile"/>
              </a:rPr>
              <a:t>Parkston Junior High</a:t>
            </a:r>
            <a:endParaRPr lang="en-US" dirty="0" smtClean="0"/>
          </a:p>
          <a:p>
            <a:r>
              <a:rPr lang="en-US" dirty="0" smtClean="0">
                <a:hlinkClick r:id="rId7" action="ppaction://hlinkfile"/>
              </a:rPr>
              <a:t>Parkston High School</a:t>
            </a:r>
            <a:endParaRPr lang="en-US" dirty="0" smtClean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2" action="ppaction://hlinkfile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 action="ppaction://hlinkfile"/>
              </a:rPr>
              <a:t>Parkston ACT Test Scores Recognized during debate on HB 1234</a:t>
            </a:r>
            <a:endParaRPr lang="en-US" dirty="0" smtClean="0">
              <a:hlinkClick r:id="rId2" action="ppaction://hlinkfile"/>
            </a:endParaRPr>
          </a:p>
          <a:p>
            <a:pPr>
              <a:buNone/>
            </a:pPr>
            <a:endParaRPr lang="en-US" dirty="0" smtClean="0">
              <a:hlinkClick r:id="rId2" action="ppaction://hlinkfile"/>
            </a:endParaRP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	ACT Scores</a:t>
            </a:r>
            <a:endParaRPr lang="en-US" dirty="0" smtClean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detailed results of our school district’s testing can be found at the school, public library, or on-line at: </a:t>
            </a:r>
          </a:p>
          <a:p>
            <a:r>
              <a:rPr lang="en-US" dirty="0" smtClean="0">
                <a:hlinkClick r:id="rId2"/>
              </a:rPr>
              <a:t>http://sm012.k12.sd.us/NCLB%20Data%202011/report_cards_2011.htm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Feel free to stop at the school for more information</a:t>
            </a:r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Always changing</a:t>
            </a:r>
          </a:p>
          <a:p>
            <a:r>
              <a:rPr lang="en-US" dirty="0" smtClean="0"/>
              <a:t>Always looking to improve</a:t>
            </a:r>
          </a:p>
          <a:p>
            <a:r>
              <a:rPr lang="en-US" dirty="0" smtClean="0"/>
              <a:t>Keeping teachers current</a:t>
            </a:r>
          </a:p>
          <a:p>
            <a:r>
              <a:rPr lang="en-US" dirty="0" smtClean="0"/>
              <a:t>Finding quality staffing </a:t>
            </a:r>
            <a:endParaRPr lang="en-US" dirty="0"/>
          </a:p>
        </p:txBody>
      </p:sp>
      <p:pic>
        <p:nvPicPr>
          <p:cNvPr id="4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236442" cy="990600"/>
          </a:xfrm>
          <a:prstGeom prst="rect">
            <a:avLst/>
          </a:prstGeom>
          <a:noFill/>
        </p:spPr>
      </p:pic>
      <p:pic>
        <p:nvPicPr>
          <p:cNvPr id="5" name="Picture 2" descr="C:\Documents and Settings\smcintosh\Desktop\pic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6442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1196</TotalTime>
  <Words>1082</Words>
  <Application>Microsoft Office PowerPoint</Application>
  <PresentationFormat>On-screen Show (4:3)</PresentationFormat>
  <Paragraphs>216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Civic</vt:lpstr>
      <vt:lpstr>State of the District Address   </vt:lpstr>
      <vt:lpstr>State of the District Address</vt:lpstr>
      <vt:lpstr>State of the District Address</vt:lpstr>
      <vt:lpstr>State of South Dakota</vt:lpstr>
      <vt:lpstr>Parkston School District</vt:lpstr>
      <vt:lpstr>Assessment Data</vt:lpstr>
      <vt:lpstr>ACT Scores</vt:lpstr>
      <vt:lpstr>Academics</vt:lpstr>
      <vt:lpstr>Academic Challenges</vt:lpstr>
      <vt:lpstr>School Finance</vt:lpstr>
      <vt:lpstr>Overview of Funds</vt:lpstr>
      <vt:lpstr>General Fund</vt:lpstr>
      <vt:lpstr>Fund Balance</vt:lpstr>
      <vt:lpstr>General Fund</vt:lpstr>
      <vt:lpstr>One time Money</vt:lpstr>
      <vt:lpstr>One Time Dollars Used in this Budget</vt:lpstr>
      <vt:lpstr>Bottom Line</vt:lpstr>
      <vt:lpstr>Special Education</vt:lpstr>
      <vt:lpstr>Special Education</vt:lpstr>
      <vt:lpstr>Special Education</vt:lpstr>
      <vt:lpstr>Capital Outlay</vt:lpstr>
      <vt:lpstr>Capital Outlay</vt:lpstr>
      <vt:lpstr>Pension Fund</vt:lpstr>
      <vt:lpstr>Bond Redemption Fund</vt:lpstr>
      <vt:lpstr>Federal Funds</vt:lpstr>
      <vt:lpstr>Feedback Sought Regarding Federal Funds</vt:lpstr>
      <vt:lpstr>Cost Per ADM</vt:lpstr>
      <vt:lpstr>Legislation</vt:lpstr>
      <vt:lpstr>Funding of the General Fund</vt:lpstr>
      <vt:lpstr>Real Dollars</vt:lpstr>
      <vt:lpstr>Future of Finances</vt:lpstr>
      <vt:lpstr>Recommendations to the Board</vt:lpstr>
      <vt:lpstr>Recommendations to the Board</vt:lpstr>
      <vt:lpstr>State of the District Address   </vt:lpstr>
    </vt:vector>
  </TitlesOfParts>
  <Company>Parkston School District 33-3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District Address </dc:title>
  <dc:creator>Shayne McIntosh</dc:creator>
  <cp:lastModifiedBy>Sub01</cp:lastModifiedBy>
  <cp:revision>135</cp:revision>
  <dcterms:created xsi:type="dcterms:W3CDTF">2010-09-09T18:17:01Z</dcterms:created>
  <dcterms:modified xsi:type="dcterms:W3CDTF">2012-03-05T20:23:59Z</dcterms:modified>
</cp:coreProperties>
</file>